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  <p:sldMasterId id="2147484549" r:id="rId2"/>
  </p:sldMasterIdLst>
  <p:notesMasterIdLst>
    <p:notesMasterId r:id="rId13"/>
  </p:notesMasterIdLst>
  <p:handoutMasterIdLst>
    <p:handoutMasterId r:id="rId14"/>
  </p:handoutMasterIdLst>
  <p:sldIdLst>
    <p:sldId id="257" r:id="rId3"/>
    <p:sldId id="263" r:id="rId4"/>
    <p:sldId id="272" r:id="rId5"/>
    <p:sldId id="306" r:id="rId6"/>
    <p:sldId id="308" r:id="rId7"/>
    <p:sldId id="307" r:id="rId8"/>
    <p:sldId id="309" r:id="rId9"/>
    <p:sldId id="262" r:id="rId10"/>
    <p:sldId id="261" r:id="rId11"/>
    <p:sldId id="260" r:id="rId1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st Practices for Actionable Messages" id="{7E829F76-CD83-44A3-B3F7-007301260BD8}">
          <p14:sldIdLst>
            <p14:sldId id="257"/>
            <p14:sldId id="263"/>
            <p14:sldId id="272"/>
            <p14:sldId id="306"/>
            <p14:sldId id="308"/>
            <p14:sldId id="307"/>
            <p14:sldId id="309"/>
          </p14:sldIdLst>
        </p14:section>
        <p14:section name="Summary" id="{0515D85C-C91E-4BDB-B673-651C2D8A364D}">
          <p14:sldIdLst>
            <p14:sldId id="262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45" autoAdjust="0"/>
    <p:restoredTop sz="79207" autoAdjust="0"/>
  </p:normalViewPr>
  <p:slideViewPr>
    <p:cSldViewPr snapToGrid="0">
      <p:cViewPr varScale="1">
        <p:scale>
          <a:sx n="55" d="100"/>
          <a:sy n="55" d="100"/>
        </p:scale>
        <p:origin x="42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9/22/2017 8:02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7.png>
</file>

<file path=ppt/media/image18.jpg>
</file>

<file path=ppt/media/image19.png>
</file>

<file path=ppt/media/image20.png>
</file>

<file path=ppt/media/image21.jpg>
</file>

<file path=ppt/media/image22.png>
</file>

<file path=ppt/media/image23.jpg>
</file>

<file path=ppt/media/image24.jp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9/22/2017 8:01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9/22/2017 8:02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9/22/2017 8:02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049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9/22/2017 8:02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611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9/22/2017 8:01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683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9/22/2017 8:01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9/22/2017 8:01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3" y="-1"/>
            <a:ext cx="12435587" cy="69945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7" y="-318"/>
            <a:ext cx="12435840" cy="6995160"/>
          </a:xfrm>
          <a:prstGeom prst="rect">
            <a:avLst/>
          </a:prstGeom>
        </p:spPr>
      </p:pic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white">
          <a:xfrm>
            <a:off x="460688" y="479425"/>
            <a:ext cx="1451843" cy="3108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7339" y="4319054"/>
            <a:ext cx="4644038" cy="182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718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MS logo white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589838" y="296863"/>
            <a:ext cx="4572000" cy="517065"/>
          </a:xfrm>
        </p:spPr>
        <p:txBody>
          <a:bodyPr/>
          <a:lstStyle>
            <a:lvl1pPr marL="0" indent="0" algn="r">
              <a:buNone/>
              <a:defRPr sz="24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4098494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47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435140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90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993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06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69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312261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789945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83210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456180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6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46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 outcome layou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/>
          <a:srcRect t="16513" r="1118"/>
          <a:stretch/>
        </p:blipFill>
        <p:spPr>
          <a:xfrm>
            <a:off x="385" y="0"/>
            <a:ext cx="12436090" cy="699452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274702" y="1851361"/>
            <a:ext cx="6403661" cy="3383280"/>
          </a:xfrm>
          <a:prstGeom prst="rect">
            <a:avLst/>
          </a:prstGeom>
          <a:solidFill>
            <a:schemeClr val="accent3">
              <a:alpha val="92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-100" normalizeH="0" baseline="0" noProof="0" dirty="0">
              <a:ln w="3175">
                <a:noFill/>
              </a:ln>
              <a:gradFill>
                <a:gsLst>
                  <a:gs pos="5833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851025"/>
            <a:ext cx="6403975" cy="3383616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40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65283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 outcome layout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/>
          <a:srcRect t="7786" b="7786"/>
          <a:stretch/>
        </p:blipFill>
        <p:spPr>
          <a:xfrm>
            <a:off x="-1" y="0"/>
            <a:ext cx="12436475" cy="699452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5761037" y="296863"/>
            <a:ext cx="6400800" cy="3383280"/>
          </a:xfrm>
          <a:prstGeom prst="rect">
            <a:avLst/>
          </a:prstGeom>
          <a:solidFill>
            <a:schemeClr val="accent3">
              <a:alpha val="92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9" tIns="46639" rIns="46639" bIns="46639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-71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757862" y="296863"/>
            <a:ext cx="6403975" cy="3383616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40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2485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 outcome layout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/>
          <a:srcRect t="3002" r="1135" b="16954"/>
          <a:stretch/>
        </p:blipFill>
        <p:spPr>
          <a:xfrm>
            <a:off x="0" y="-1"/>
            <a:ext cx="12961635" cy="699452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274638" y="296863"/>
            <a:ext cx="6400800" cy="3383280"/>
          </a:xfrm>
          <a:prstGeom prst="rect">
            <a:avLst/>
          </a:prstGeom>
          <a:solidFill>
            <a:schemeClr val="accent3">
              <a:alpha val="92000"/>
            </a:scheme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9" tIns="46639" rIns="46639" bIns="46639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-71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296863"/>
            <a:ext cx="6403975" cy="3383616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40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4759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outcom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5166676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Placeholder 14"/>
          <p:cNvPicPr>
            <a:picLocks noChangeAspect="1"/>
          </p:cNvPicPr>
          <p:nvPr userDrawn="1"/>
        </p:nvPicPr>
        <p:blipFill>
          <a:blip r:embed="rId2"/>
          <a:srcRect l="16685" r="16685"/>
          <a:stretch>
            <a:fillRect/>
          </a:stretch>
        </p:blipFill>
        <p:spPr>
          <a:xfrm>
            <a:off x="5441315" y="0"/>
            <a:ext cx="6995160" cy="699258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2125663"/>
            <a:ext cx="5167312" cy="4572000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 b="0" i="1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622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outcom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6"/>
          <p:cNvPicPr>
            <a:picLocks noChangeAspect="1"/>
          </p:cNvPicPr>
          <p:nvPr userDrawn="1"/>
        </p:nvPicPr>
        <p:blipFill>
          <a:blip r:embed="rId2"/>
          <a:srcRect l="16667" r="16667"/>
          <a:stretch>
            <a:fillRect/>
          </a:stretch>
        </p:blipFill>
        <p:spPr>
          <a:xfrm>
            <a:off x="5441315" y="0"/>
            <a:ext cx="6995160" cy="699258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295274"/>
            <a:ext cx="5166676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2125663"/>
            <a:ext cx="5167312" cy="4572000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 b="0" i="1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3363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outcom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5"/>
          <p:cNvPicPr>
            <a:picLocks noChangeAspect="1"/>
          </p:cNvPicPr>
          <p:nvPr userDrawn="1"/>
        </p:nvPicPr>
        <p:blipFill>
          <a:blip r:embed="rId2"/>
          <a:srcRect l="16667" r="16667"/>
          <a:stretch>
            <a:fillRect/>
          </a:stretch>
        </p:blipFill>
        <p:spPr>
          <a:xfrm>
            <a:off x="5441315" y="0"/>
            <a:ext cx="6995160" cy="699258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295274"/>
            <a:ext cx="5166676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2125663"/>
            <a:ext cx="5167312" cy="4572000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 b="0" i="1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288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531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3610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65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MS logo white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688" y="479425"/>
            <a:ext cx="1451843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159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760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9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50" r:id="rId1"/>
    <p:sldLayoutId id="2147484551" r:id="rId2"/>
    <p:sldLayoutId id="2147484552" r:id="rId3"/>
    <p:sldLayoutId id="2147484553" r:id="rId4"/>
    <p:sldLayoutId id="2147484554" r:id="rId5"/>
    <p:sldLayoutId id="2147484555" r:id="rId6"/>
    <p:sldLayoutId id="2147484556" r:id="rId7"/>
    <p:sldLayoutId id="2147484557" r:id="rId8"/>
    <p:sldLayoutId id="2147484558" r:id="rId9"/>
    <p:sldLayoutId id="2147484559" r:id="rId10"/>
    <p:sldLayoutId id="2147484560" r:id="rId11"/>
    <p:sldLayoutId id="2147484561" r:id="rId12"/>
    <p:sldLayoutId id="2147484562" r:id="rId13"/>
    <p:sldLayoutId id="2147484563" r:id="rId14"/>
    <p:sldLayoutId id="2147484564" r:id="rId15"/>
    <p:sldLayoutId id="2147484565" r:id="rId16"/>
    <p:sldLayoutId id="2147484566" r:id="rId17"/>
    <p:sldLayoutId id="2147484567" r:id="rId18"/>
    <p:sldLayoutId id="2147484568" r:id="rId19"/>
    <p:sldLayoutId id="2147484569" r:id="rId20"/>
    <p:sldLayoutId id="2147484570" r:id="rId21"/>
    <p:sldLayoutId id="2147484572" r:id="rId22"/>
    <p:sldLayoutId id="2147484573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Cards and Actions using Outlook Actionable Messages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Best Practices for Actionable Messages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for Actionable Messages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Card design</a:t>
            </a:r>
          </a:p>
          <a:p>
            <a:r>
              <a:rPr lang="en-US" dirty="0"/>
              <a:t>Security</a:t>
            </a:r>
          </a:p>
          <a:p>
            <a:r>
              <a:rPr lang="en-US" dirty="0"/>
              <a:t>Action processing</a:t>
            </a:r>
          </a:p>
        </p:txBody>
      </p:sp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for Actionable Messages</a:t>
            </a:r>
          </a:p>
        </p:txBody>
      </p:sp>
    </p:spTree>
    <p:extLst>
      <p:ext uri="{BB962C8B-B14F-4D97-AF65-F5344CB8AC3E}">
        <p14:creationId xmlns:p14="http://schemas.microsoft.com/office/powerpoint/2010/main" val="374144147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647CE1-26EC-4F24-8D2D-E9522F4DA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 design best practices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D8A726-DF47-405B-9B9D-A8C4E6F26E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4179606"/>
          </a:xfrm>
        </p:spPr>
        <p:txBody>
          <a:bodyPr/>
          <a:lstStyle/>
          <a:p>
            <a:r>
              <a:rPr lang="en-US" dirty="0"/>
              <a:t>Information</a:t>
            </a:r>
          </a:p>
          <a:p>
            <a:r>
              <a:rPr lang="en-US" sz="1400" b="1" dirty="0"/>
              <a:t>Use </a:t>
            </a:r>
            <a:r>
              <a:rPr lang="en-US" sz="1400" b="1" dirty="0" err="1"/>
              <a:t>hideOriginalBody</a:t>
            </a:r>
            <a:r>
              <a:rPr lang="en-US" sz="1400" b="1" dirty="0"/>
              <a:t> card property if the card itself contains all the information a user would need or if the content of the card is redundant with the content of the body. </a:t>
            </a:r>
          </a:p>
          <a:p>
            <a:r>
              <a:rPr lang="en-US" sz="1400" b="1" dirty="0"/>
              <a:t>Always include an HTML body in the email as that is rendered for clients that do not support cards.</a:t>
            </a:r>
          </a:p>
          <a:p>
            <a:r>
              <a:rPr lang="en-US" sz="1400" b="1" dirty="0"/>
              <a:t>Always include a summary, but don’t include sentences in the summary.</a:t>
            </a:r>
          </a:p>
          <a:p>
            <a:endParaRPr lang="en-US" sz="1400" b="1" dirty="0"/>
          </a:p>
          <a:p>
            <a:endParaRPr lang="en-US" dirty="0"/>
          </a:p>
          <a:p>
            <a:r>
              <a:rPr lang="en-US" dirty="0"/>
              <a:t>Hyperlinks</a:t>
            </a:r>
          </a:p>
          <a:p>
            <a:r>
              <a:rPr lang="en-US" sz="1400" b="1" dirty="0"/>
              <a:t>Don’t use hyperlinks in the title.</a:t>
            </a:r>
          </a:p>
          <a:p>
            <a:r>
              <a:rPr lang="en-US" sz="1400" b="1" dirty="0"/>
              <a:t>Favor the </a:t>
            </a:r>
            <a:r>
              <a:rPr lang="en-US" sz="1400" b="1" dirty="0" err="1"/>
              <a:t>OpenUri</a:t>
            </a:r>
            <a:r>
              <a:rPr lang="en-US" sz="1400" b="1" dirty="0"/>
              <a:t> action to enable device-specific URL handling</a:t>
            </a:r>
          </a:p>
          <a:p>
            <a:endParaRPr lang="en-US" sz="14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56046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647CE1-26EC-4F24-8D2D-E9522F4DA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 design best practices (cont’d)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D8A726-DF47-405B-9B9D-A8C4E6F26E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2800767"/>
          </a:xfrm>
        </p:spPr>
        <p:txBody>
          <a:bodyPr/>
          <a:lstStyle/>
          <a:p>
            <a:r>
              <a:rPr lang="en-US" dirty="0"/>
              <a:t>Card body</a:t>
            </a:r>
          </a:p>
          <a:p>
            <a:r>
              <a:rPr lang="en-US" sz="1400" b="1" dirty="0"/>
              <a:t>Do not use HTML markup within your card.</a:t>
            </a:r>
          </a:p>
          <a:p>
            <a:r>
              <a:rPr lang="en-US" sz="1400" b="1" dirty="0"/>
              <a:t>Use the </a:t>
            </a:r>
            <a:r>
              <a:rPr lang="en-US" sz="1400" b="1" dirty="0" err="1"/>
              <a:t>themeColor</a:t>
            </a:r>
            <a:r>
              <a:rPr lang="en-US" sz="1400" b="1" dirty="0"/>
              <a:t> property to brand cards, but do not use it to indicate status.</a:t>
            </a:r>
          </a:p>
          <a:p>
            <a:r>
              <a:rPr lang="en-US" sz="1400" b="1" dirty="0"/>
              <a:t>Avoid markdown in activity fields within the card.</a:t>
            </a:r>
          </a:p>
          <a:p>
            <a:r>
              <a:rPr lang="en-US" sz="1400" b="1" dirty="0"/>
              <a:t>Fact values provide metadata, avoid writing sentences within facts.</a:t>
            </a:r>
          </a:p>
          <a:p>
            <a:endParaRPr lang="en-US" dirty="0"/>
          </a:p>
          <a:p>
            <a:endParaRPr lang="en-US" sz="14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4547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1A6CB-956F-4CE3-92D4-A62BFA867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80324-7C3B-435E-BB55-A29D926F60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397853"/>
          </a:xfrm>
        </p:spPr>
        <p:txBody>
          <a:bodyPr/>
          <a:lstStyle/>
          <a:p>
            <a:r>
              <a:rPr lang="en-US" dirty="0"/>
              <a:t>Send phase</a:t>
            </a:r>
          </a:p>
          <a:p>
            <a:r>
              <a:rPr lang="en-US" sz="1400" b="1" dirty="0"/>
              <a:t>If you’re using actionable email, check that your mail servers are leveraging SPF and DKIM as an additional safeguard against email spoofing.</a:t>
            </a:r>
          </a:p>
          <a:p>
            <a:r>
              <a:rPr lang="en-US" sz="1400" b="1" dirty="0"/>
              <a:t>Your service must be registered with Microsoft.</a:t>
            </a:r>
          </a:p>
          <a:p>
            <a:r>
              <a:rPr lang="en-US" sz="1400" b="1" dirty="0"/>
              <a:t>The action URL must be HTTPS.</a:t>
            </a:r>
          </a:p>
          <a:p>
            <a:endParaRPr lang="en-US" sz="1400" b="1" dirty="0"/>
          </a:p>
          <a:p>
            <a:r>
              <a:rPr lang="en-US" dirty="0"/>
              <a:t>Action processing phase</a:t>
            </a:r>
          </a:p>
          <a:p>
            <a:r>
              <a:rPr lang="en-US" sz="1400" b="1" dirty="0"/>
              <a:t>Verify the bearer token.</a:t>
            </a:r>
          </a:p>
          <a:p>
            <a:r>
              <a:rPr lang="en-US" sz="1400" b="1" dirty="0"/>
              <a:t>Include a limited purpose token from your service as part of the target URL, which can be used by your service to correlate the service URL with the intended request and user.</a:t>
            </a:r>
          </a:p>
        </p:txBody>
      </p:sp>
    </p:spTree>
    <p:extLst>
      <p:ext uri="{BB962C8B-B14F-4D97-AF65-F5344CB8AC3E}">
        <p14:creationId xmlns:p14="http://schemas.microsoft.com/office/powerpoint/2010/main" val="280473794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EA6A2-285C-4B64-A204-4FB13BA78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9F0406-1BDA-42EC-81A5-EEFE75FE0A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465564"/>
          </a:xfrm>
        </p:spPr>
        <p:txBody>
          <a:bodyPr/>
          <a:lstStyle/>
          <a:p>
            <a:r>
              <a:rPr lang="en-US" dirty="0"/>
              <a:t>Actions</a:t>
            </a:r>
          </a:p>
          <a:p>
            <a:r>
              <a:rPr lang="en-US" sz="1400" b="1" dirty="0"/>
              <a:t>Validate the bearer token and verify the sender is the same as the one registered. Use a static email address as the sender.</a:t>
            </a:r>
          </a:p>
          <a:p>
            <a:r>
              <a:rPr lang="en-US" sz="1400" b="1" dirty="0"/>
              <a:t>Don’t try to use cards to replace external applications. Cards are meant to complement applications, not replace them.</a:t>
            </a:r>
          </a:p>
          <a:p>
            <a:r>
              <a:rPr lang="en-US" sz="1400" b="1" dirty="0"/>
              <a:t>Don’t try to use cards as multi-step wizards. </a:t>
            </a:r>
          </a:p>
          <a:p>
            <a:r>
              <a:rPr lang="en-US" sz="1400" b="1" dirty="0"/>
              <a:t>Always use the </a:t>
            </a:r>
            <a:r>
              <a:rPr lang="en-US" sz="1400" b="1" dirty="0" err="1"/>
              <a:t>OpenUri</a:t>
            </a:r>
            <a:r>
              <a:rPr lang="en-US" sz="1400" b="1" dirty="0"/>
              <a:t> action as the last potential action in a list to at least open the original application’s URL.</a:t>
            </a:r>
          </a:p>
          <a:p>
            <a:r>
              <a:rPr lang="en-US" sz="1400" b="1" dirty="0"/>
              <a:t>Return the CARD-ACTION-STATUS HTTP header in your response.</a:t>
            </a:r>
          </a:p>
          <a:p>
            <a:r>
              <a:rPr lang="en-US" sz="1400" b="1" dirty="0"/>
              <a:t>Make the status message meaningful.</a:t>
            </a:r>
          </a:p>
          <a:p>
            <a:r>
              <a:rPr lang="en-US" sz="1400" b="1" dirty="0"/>
              <a:t>Do not include personal user data in the status message.</a:t>
            </a:r>
          </a:p>
          <a:p>
            <a:r>
              <a:rPr lang="en-US" sz="1400" b="1" dirty="0"/>
              <a:t>Use an </a:t>
            </a:r>
            <a:r>
              <a:rPr lang="en-US" sz="1400" b="1" dirty="0" err="1"/>
              <a:t>OpenUri</a:t>
            </a:r>
            <a:r>
              <a:rPr lang="en-US" sz="1400" b="1" dirty="0"/>
              <a:t> action in a response message containing a refresh card to allow the user to open the external app it comes from.</a:t>
            </a:r>
          </a:p>
          <a:p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15989776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138807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Best practices for Actionable Messages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</a:rPr>
              <a:t>Card design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</a:rPr>
              <a:t>Security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</a:rPr>
              <a:t>Actions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BB1092-FCA8-49BD-818E-045EB22CF0CD}"/>
              </a:ext>
            </a:extLst>
          </p:cNvPr>
          <p:cNvSpPr/>
          <p:nvPr/>
        </p:nvSpPr>
        <p:spPr>
          <a:xfrm>
            <a:off x="1937726" y="5653529"/>
            <a:ext cx="85880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https://docs.microsoft.com/en-us/outlook/actionable-messages/</a:t>
            </a:r>
          </a:p>
        </p:txBody>
      </p:sp>
    </p:spTree>
    <p:extLst>
      <p:ext uri="{BB962C8B-B14F-4D97-AF65-F5344CB8AC3E}">
        <p14:creationId xmlns:p14="http://schemas.microsoft.com/office/powerpoint/2010/main" val="18342136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3-50088_Microsoft_Inspire_Template">
  <a:themeElements>
    <a:clrScheme name="Microsoft Inspire">
      <a:dk1>
        <a:srgbClr val="353535"/>
      </a:dk1>
      <a:lt1>
        <a:srgbClr val="FFFFFF"/>
      </a:lt1>
      <a:dk2>
        <a:srgbClr val="5C2D91"/>
      </a:dk2>
      <a:lt2>
        <a:srgbClr val="E6E6E6"/>
      </a:lt2>
      <a:accent1>
        <a:srgbClr val="5C2D91"/>
      </a:accent1>
      <a:accent2>
        <a:srgbClr val="00188F"/>
      </a:accent2>
      <a:accent3>
        <a:srgbClr val="737373"/>
      </a:accent3>
      <a:accent4>
        <a:srgbClr val="002050"/>
      </a:accent4>
      <a:accent5>
        <a:srgbClr val="0078D7"/>
      </a:accent5>
      <a:accent6>
        <a:srgbClr val="D2D2D2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B3672EDA-28A5-467A-AF31-46C663C07CB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581</Words>
  <Application>Microsoft Office PowerPoint</Application>
  <PresentationFormat>Custom</PresentationFormat>
  <Paragraphs>67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Consolas</vt:lpstr>
      <vt:lpstr>Segoe UI</vt:lpstr>
      <vt:lpstr>Segoe UI Light</vt:lpstr>
      <vt:lpstr>Segoe UI Semibold</vt:lpstr>
      <vt:lpstr>Segoe UI Semilight</vt:lpstr>
      <vt:lpstr>Wingdings</vt:lpstr>
      <vt:lpstr>Office 365 PPT Template - 2017</vt:lpstr>
      <vt:lpstr>3-50088_Microsoft_Inspire_Template</vt:lpstr>
      <vt:lpstr>Cards and Actions using Outlook Actionable Messages</vt:lpstr>
      <vt:lpstr>Best Practices for Actionable Messages</vt:lpstr>
      <vt:lpstr>Best Practices for Actionable Messages</vt:lpstr>
      <vt:lpstr>Card design best practices</vt:lpstr>
      <vt:lpstr>Card design best practices (cont’d)</vt:lpstr>
      <vt:lpstr>Security</vt:lpstr>
      <vt:lpstr>Actions</vt:lpstr>
      <vt:lpstr>Summary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2017-09-23T01:28:07Z</dcterms:modified>
</cp:coreProperties>
</file>

<file path=docProps/thumbnail.jpeg>
</file>